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520" userDrawn="1">
          <p15:clr>
            <a:srgbClr val="A4A3A4"/>
          </p15:clr>
        </p15:guide>
        <p15:guide id="2" orient="horz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12D"/>
    <a:srgbClr val="49382C"/>
    <a:srgbClr val="FFFFFF"/>
    <a:srgbClr val="353535"/>
    <a:srgbClr val="EFECE5"/>
    <a:srgbClr val="E6E6E6"/>
    <a:srgbClr val="FCE06A"/>
    <a:srgbClr val="FF9966"/>
    <a:srgbClr val="00000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31"/>
  </p:normalViewPr>
  <p:slideViewPr>
    <p:cSldViewPr snapToGrid="0">
      <p:cViewPr>
        <p:scale>
          <a:sx n="20" d="100"/>
          <a:sy n="20" d="100"/>
        </p:scale>
        <p:origin x="2176" y="564"/>
      </p:cViewPr>
      <p:guideLst>
        <p:guide pos="11520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2A07-714E-E14E-B5BD-30529B1B6DB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7CFFB-3F04-A644-ABA1-96DE775D1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1pPr>
    <a:lvl2pPr marL="415595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2pPr>
    <a:lvl3pPr marL="83119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3pPr>
    <a:lvl4pPr marL="124678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4pPr>
    <a:lvl5pPr marL="166237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5pPr>
    <a:lvl6pPr marL="207797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6pPr>
    <a:lvl7pPr marL="249356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7pPr>
    <a:lvl8pPr marL="290916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8pPr>
    <a:lvl9pPr marL="3324758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7CFFB-3F04-A644-ABA1-96DE775D1B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5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3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9034-8C4C-43FC-992A-5C073EC8907D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A437C3-FDD4-42EF-AAA0-1D94BE803789}"/>
              </a:ext>
            </a:extLst>
          </p:cNvPr>
          <p:cNvSpPr/>
          <p:nvPr/>
        </p:nvSpPr>
        <p:spPr>
          <a:xfrm>
            <a:off x="1" y="2042627"/>
            <a:ext cx="36576000" cy="25389372"/>
          </a:xfrm>
          <a:prstGeom prst="rect">
            <a:avLst/>
          </a:prstGeom>
          <a:solidFill>
            <a:srgbClr val="EF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 dirty="0">
              <a:latin typeface="Myriad Pro" panose="020B05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F945FE-DF64-4F9B-A388-73A7C9D3C844}"/>
              </a:ext>
            </a:extLst>
          </p:cNvPr>
          <p:cNvSpPr/>
          <p:nvPr/>
        </p:nvSpPr>
        <p:spPr>
          <a:xfrm>
            <a:off x="0" y="1"/>
            <a:ext cx="36576000" cy="296603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>
              <a:latin typeface="Myriad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C2AC8-C6A3-4155-BD51-69C5B76A5316}"/>
              </a:ext>
            </a:extLst>
          </p:cNvPr>
          <p:cNvSpPr/>
          <p:nvPr/>
        </p:nvSpPr>
        <p:spPr>
          <a:xfrm>
            <a:off x="-54744" y="404911"/>
            <a:ext cx="36576000" cy="109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46" b="1" kern="0" dirty="0">
                <a:solidFill>
                  <a:schemeClr val="bg1"/>
                </a:solidFill>
                <a:latin typeface="Myriad Pro" panose="020B0503030403020204" pitchFamily="34" charset="0"/>
                <a:ea typeface="Times New Roman" charset="0"/>
                <a:cs typeface="Times New Roman" charset="0"/>
              </a:rPr>
              <a:t>Your Clever 1430 Project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6F73B-90C8-4180-B8D4-90F7A18509D2}"/>
              </a:ext>
            </a:extLst>
          </p:cNvPr>
          <p:cNvSpPr txBox="1"/>
          <p:nvPr/>
        </p:nvSpPr>
        <p:spPr>
          <a:xfrm>
            <a:off x="0" y="1535817"/>
            <a:ext cx="36521255" cy="93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Person One	Person Two	Person Three	Person Four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2D06680-532E-4F0F-93C1-3FD9D403E1B9}"/>
              </a:ext>
            </a:extLst>
          </p:cNvPr>
          <p:cNvGrpSpPr/>
          <p:nvPr/>
        </p:nvGrpSpPr>
        <p:grpSpPr>
          <a:xfrm>
            <a:off x="461180" y="3460944"/>
            <a:ext cx="35653640" cy="23613110"/>
            <a:chOff x="564676" y="3807038"/>
            <a:chExt cx="39219004" cy="25974421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8671E7A-CC61-41D7-86DA-604D48FB4E6B}"/>
                </a:ext>
              </a:extLst>
            </p:cNvPr>
            <p:cNvGrpSpPr/>
            <p:nvPr/>
          </p:nvGrpSpPr>
          <p:grpSpPr>
            <a:xfrm>
              <a:off x="564676" y="3807038"/>
              <a:ext cx="39219004" cy="7051383"/>
              <a:chOff x="564676" y="3807038"/>
              <a:chExt cx="39219004" cy="70513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847B7BC-8506-4436-BC7D-838E023D3058}"/>
                  </a:ext>
                </a:extLst>
              </p:cNvPr>
              <p:cNvGrpSpPr/>
              <p:nvPr/>
            </p:nvGrpSpPr>
            <p:grpSpPr>
              <a:xfrm>
                <a:off x="564676" y="3810239"/>
                <a:ext cx="12805169" cy="7044980"/>
                <a:chOff x="617391" y="3820177"/>
                <a:chExt cx="12805169" cy="704498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8AFEF31-7A5C-4BDF-83AF-917579776E11}"/>
                    </a:ext>
                  </a:extLst>
                </p:cNvPr>
                <p:cNvGrpSpPr/>
                <p:nvPr/>
              </p:nvGrpSpPr>
              <p:grpSpPr>
                <a:xfrm>
                  <a:off x="617391" y="3820177"/>
                  <a:ext cx="12805169" cy="7044980"/>
                  <a:chOff x="473312" y="3780336"/>
                  <a:chExt cx="16290687" cy="7044980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561AF572-863E-44DC-B6E9-4C1DFBAE0E8F}"/>
                      </a:ext>
                    </a:extLst>
                  </p:cNvPr>
                  <p:cNvGrpSpPr/>
                  <p:nvPr/>
                </p:nvGrpSpPr>
                <p:grpSpPr>
                  <a:xfrm>
                    <a:off x="473312" y="3780336"/>
                    <a:ext cx="16290687" cy="7044980"/>
                    <a:chOff x="473312" y="3780336"/>
                    <a:chExt cx="16290687" cy="7044980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D5541095-5A62-4AC5-8702-329303BF5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312" y="3785008"/>
                      <a:ext cx="16290687" cy="7040308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2" name="Title 1">
                      <a:extLst>
                        <a:ext uri="{FF2B5EF4-FFF2-40B4-BE49-F238E27FC236}">
                          <a16:creationId xmlns:a16="http://schemas.microsoft.com/office/drawing/2014/main" id="{62B7F180-BE66-4621-A55E-204ED185821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73312" y="3780336"/>
                      <a:ext cx="16290687" cy="959241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4364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Motivation</a:t>
                      </a:r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FE31E569-2F13-4842-90EB-D5F0F8380978}"/>
                      </a:ext>
                    </a:extLst>
                  </p:cNvPr>
                  <p:cNvGrpSpPr/>
                  <p:nvPr/>
                </p:nvGrpSpPr>
                <p:grpSpPr>
                  <a:xfrm>
                    <a:off x="866345" y="4969804"/>
                    <a:ext cx="15208700" cy="2206724"/>
                    <a:chOff x="731656" y="4969804"/>
                    <a:chExt cx="15208700" cy="2206724"/>
                  </a:xfrm>
                </p:grpSpPr>
                <p:sp>
                  <p:nvSpPr>
                    <p:cNvPr id="324" name="TextBox 323">
                      <a:extLst>
                        <a:ext uri="{FF2B5EF4-FFF2-40B4-BE49-F238E27FC236}">
                          <a16:creationId xmlns:a16="http://schemas.microsoft.com/office/drawing/2014/main" id="{834105EF-BF6E-47B5-B1C9-6AFA75F45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656" y="4969804"/>
                      <a:ext cx="8217764" cy="7786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>
                          <a:latin typeface="Myriad Pro" panose="020B0503030403020204" pitchFamily="34" charset="0"/>
                        </a:rPr>
                        <a:t>Use figures!</a:t>
                      </a: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F93D4C0-EE37-473F-8AB3-3F343C8DB6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77357" y="5043636"/>
                      <a:ext cx="6162999" cy="21328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000" dirty="0">
                          <a:latin typeface="Myriad Pro" panose="020B0503030403020204" pitchFamily="34" charset="0"/>
                        </a:rPr>
                        <a:t>Make sure any text is concise, precise, and large.</a:t>
                      </a:r>
                    </a:p>
                  </p:txBody>
                </p:sp>
              </p:grpSp>
            </p:grpSp>
            <p:pic>
              <p:nvPicPr>
                <p:cNvPr id="210" name="Picture 2" descr="https://images-na.ssl-images-amazon.com/images/I/81z8f2yHUcL._SL1500_.jpg">
                  <a:extLst>
                    <a:ext uri="{FF2B5EF4-FFF2-40B4-BE49-F238E27FC236}">
                      <a16:creationId xmlns:a16="http://schemas.microsoft.com/office/drawing/2014/main" id="{B7F7B627-22AC-4824-B46C-EA33CF8F21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333" r="31934"/>
                <a:stretch/>
              </p:blipFill>
              <p:spPr bwMode="auto">
                <a:xfrm>
                  <a:off x="866345" y="6204546"/>
                  <a:ext cx="6512821" cy="42000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E64387E-CA23-4EC6-97D8-9B3293C8E080}"/>
                  </a:ext>
                </a:extLst>
              </p:cNvPr>
              <p:cNvGrpSpPr/>
              <p:nvPr/>
            </p:nvGrpSpPr>
            <p:grpSpPr>
              <a:xfrm>
                <a:off x="13599291" y="3810239"/>
                <a:ext cx="13080488" cy="7044980"/>
                <a:chOff x="13500301" y="3780336"/>
                <a:chExt cx="13080488" cy="7044980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38B3DE2-A0A3-4805-943B-B0A2F36EBB41}"/>
                    </a:ext>
                  </a:extLst>
                </p:cNvPr>
                <p:cNvGrpSpPr/>
                <p:nvPr/>
              </p:nvGrpSpPr>
              <p:grpSpPr>
                <a:xfrm>
                  <a:off x="13500301" y="3780336"/>
                  <a:ext cx="13080488" cy="7044980"/>
                  <a:chOff x="17811102" y="3780336"/>
                  <a:chExt cx="9488352" cy="7044980"/>
                </a:xfrm>
              </p:grpSpPr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9B2331AD-DCA8-491C-83E0-99DBF80E46F5}"/>
                      </a:ext>
                    </a:extLst>
                  </p:cNvPr>
                  <p:cNvSpPr/>
                  <p:nvPr/>
                </p:nvSpPr>
                <p:spPr>
                  <a:xfrm>
                    <a:off x="17811102" y="3785008"/>
                    <a:ext cx="9488352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7" name="Title 1">
                    <a:extLst>
                      <a:ext uri="{FF2B5EF4-FFF2-40B4-BE49-F238E27FC236}">
                        <a16:creationId xmlns:a16="http://schemas.microsoft.com/office/drawing/2014/main" id="{E4B0E8EC-F106-47EF-8CD5-47ED94FEC1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7811102" y="3780336"/>
                    <a:ext cx="9488352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Define the problem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5F0B629-69DA-4FD3-8203-E50D83CA5673}"/>
                    </a:ext>
                  </a:extLst>
                </p:cNvPr>
                <p:cNvGrpSpPr/>
                <p:nvPr/>
              </p:nvGrpSpPr>
              <p:grpSpPr>
                <a:xfrm>
                  <a:off x="20032226" y="4888649"/>
                  <a:ext cx="6376776" cy="5375926"/>
                  <a:chOff x="20264620" y="4949982"/>
                  <a:chExt cx="6376776" cy="5375926"/>
                </a:xfrm>
              </p:grpSpPr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759AC739-EC08-4F69-9A19-E06337F0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20563446" y="4949982"/>
                    <a:ext cx="5779125" cy="28100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b="1" dirty="0">
                        <a:latin typeface="Myriad Pro" panose="020B0503030403020204" pitchFamily="34" charset="0"/>
                      </a:rPr>
                      <a:t>Canonical 6D Pose</a:t>
                    </a:r>
                    <a:endParaRPr lang="en-US" sz="3200" dirty="0">
                      <a:latin typeface="Myriad Pro" panose="020B0503030403020204" pitchFamily="34" charset="0"/>
                    </a:endParaRPr>
                  </a:p>
                  <a:p>
                    <a:pPr marL="467596" indent="-467596">
                      <a:buFont typeface="+mj-lt"/>
                      <a:buAutoNum type="arabicPeriod"/>
                    </a:pPr>
                    <a:r>
                      <a:rPr lang="en-US" sz="3200" dirty="0">
                        <a:latin typeface="Myriad Pro" panose="020B0503030403020204" pitchFamily="34" charset="0"/>
                      </a:rPr>
                      <a:t>Emerges from intra-class similarity.</a:t>
                    </a:r>
                  </a:p>
                  <a:p>
                    <a:pPr marL="467596" indent="-467596">
                      <a:buFont typeface="+mj-lt"/>
                      <a:buAutoNum type="arabicPeriod"/>
                    </a:pPr>
                    <a:r>
                      <a:rPr lang="en-US" sz="3200" dirty="0">
                        <a:latin typeface="Myriad Pro" panose="020B0503030403020204" pitchFamily="34" charset="0"/>
                      </a:rPr>
                      <a:t>Can be consistently defined for each category.</a:t>
                    </a:r>
                    <a:endParaRPr lang="en-US" sz="3200" b="1" dirty="0">
                      <a:latin typeface="Myriad Pro" panose="020B0503030403020204" pitchFamily="34" charset="0"/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2BA31975-64A9-487F-88B1-EA6879D40BD3}"/>
                      </a:ext>
                    </a:extLst>
                  </p:cNvPr>
                  <p:cNvGrpSpPr/>
                  <p:nvPr/>
                </p:nvGrpSpPr>
                <p:grpSpPr>
                  <a:xfrm>
                    <a:off x="20264620" y="7838043"/>
                    <a:ext cx="6376776" cy="2487865"/>
                    <a:chOff x="20120201" y="8066302"/>
                    <a:chExt cx="6376776" cy="2487865"/>
                  </a:xfrm>
                </p:grpSpPr>
                <p:pic>
                  <p:nvPicPr>
                    <p:cNvPr id="214" name="Picture 213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r="19324"/>
                    <a:stretch/>
                  </p:blipFill>
                  <p:spPr>
                    <a:xfrm>
                      <a:off x="23195817" y="8066302"/>
                      <a:ext cx="3301160" cy="24878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Picture 214"/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20882"/>
                    <a:stretch/>
                  </p:blipFill>
                  <p:spPr>
                    <a:xfrm>
                      <a:off x="20120201" y="8081447"/>
                      <a:ext cx="3036745" cy="244547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07B5491-F345-4AA6-BE38-44FBAEE99A69}"/>
                    </a:ext>
                  </a:extLst>
                </p:cNvPr>
                <p:cNvGrpSpPr/>
                <p:nvPr/>
              </p:nvGrpSpPr>
              <p:grpSpPr>
                <a:xfrm>
                  <a:off x="13729359" y="4890944"/>
                  <a:ext cx="6369258" cy="5529543"/>
                  <a:chOff x="13729359" y="4890944"/>
                  <a:chExt cx="6369258" cy="5529543"/>
                </a:xfrm>
              </p:grpSpPr>
              <p:pic>
                <p:nvPicPr>
                  <p:cNvPr id="213" name="Picture 212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693" r="4381"/>
                  <a:stretch/>
                </p:blipFill>
                <p:spPr>
                  <a:xfrm>
                    <a:off x="14005766" y="7283025"/>
                    <a:ext cx="5816446" cy="3137462"/>
                  </a:xfrm>
                  <a:prstGeom prst="rect">
                    <a:avLst/>
                  </a:prstGeom>
                </p:spPr>
              </p:pic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759AC739-EC08-4F69-9A19-E06337F0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9359" y="4890944"/>
                    <a:ext cx="6369258" cy="22683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latin typeface="Myriad Pro" panose="020B0503030403020204" pitchFamily="34" charset="0"/>
                      </a:rPr>
                      <a:t>Exemplar Fitting [2]</a:t>
                    </a:r>
                    <a:br>
                      <a:rPr lang="en-US" sz="3200" b="1" dirty="0">
                        <a:latin typeface="Myriad Pro" panose="020B0503030403020204" pitchFamily="34" charset="0"/>
                      </a:rPr>
                    </a:br>
                    <a:r>
                      <a:rPr lang="en-US" sz="3200" dirty="0">
                        <a:latin typeface="Myriad Pro" panose="020B0503030403020204" pitchFamily="34" charset="0"/>
                      </a:rPr>
                      <a:t>Model retrieval + alignment.</a:t>
                    </a:r>
                    <a:br>
                      <a:rPr lang="en-US" sz="3200" dirty="0">
                        <a:latin typeface="Myriad Pro" panose="020B0503030403020204" pitchFamily="34" charset="0"/>
                      </a:rPr>
                    </a:br>
                    <a:r>
                      <a:rPr lang="en-US" sz="3200" dirty="0">
                        <a:latin typeface="Myriad Pro" panose="020B0503030403020204" pitchFamily="34" charset="0"/>
                      </a:rPr>
                      <a:t>Not necessary for defining category-level pose.</a:t>
                    </a: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A8A223A-6F41-4106-B561-4B2B68E5632D}"/>
                  </a:ext>
                </a:extLst>
              </p:cNvPr>
              <p:cNvGrpSpPr/>
              <p:nvPr/>
            </p:nvGrpSpPr>
            <p:grpSpPr>
              <a:xfrm>
                <a:off x="26909225" y="3807038"/>
                <a:ext cx="12874455" cy="7051383"/>
                <a:chOff x="26909227" y="3773932"/>
                <a:chExt cx="12874455" cy="7051383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5FB14EE-70FA-4E93-B0B1-896C316EC117}"/>
                    </a:ext>
                  </a:extLst>
                </p:cNvPr>
                <p:cNvGrpSpPr/>
                <p:nvPr/>
              </p:nvGrpSpPr>
              <p:grpSpPr>
                <a:xfrm>
                  <a:off x="26909227" y="3773932"/>
                  <a:ext cx="12874455" cy="7051383"/>
                  <a:chOff x="27634435" y="3773932"/>
                  <a:chExt cx="12144653" cy="7051383"/>
                </a:xfrm>
              </p:grpSpPr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8E0602D7-3FAD-4DDB-8FD8-5B9A523D9CA2}"/>
                      </a:ext>
                    </a:extLst>
                  </p:cNvPr>
                  <p:cNvSpPr/>
                  <p:nvPr/>
                </p:nvSpPr>
                <p:spPr>
                  <a:xfrm>
                    <a:off x="27634436" y="3780336"/>
                    <a:ext cx="12144652" cy="7044979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71" name="Title 1">
                    <a:extLst>
                      <a:ext uri="{FF2B5EF4-FFF2-40B4-BE49-F238E27FC236}">
                        <a16:creationId xmlns:a16="http://schemas.microsoft.com/office/drawing/2014/main" id="{606F1E0F-32C3-4D92-9416-077B326E39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634435" y="3773932"/>
                    <a:ext cx="12144652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Goal</a:t>
                    </a:r>
                  </a:p>
                </p:txBody>
              </p:sp>
            </p:grpSp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252" r="71744" b="39092"/>
                <a:stretch/>
              </p:blipFill>
              <p:spPr>
                <a:xfrm>
                  <a:off x="28042542" y="6969648"/>
                  <a:ext cx="3511223" cy="3643513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71" t="38252" r="1" b="39092"/>
                <a:stretch/>
              </p:blipFill>
              <p:spPr>
                <a:xfrm>
                  <a:off x="34580235" y="6813650"/>
                  <a:ext cx="4409619" cy="3799512"/>
                </a:xfrm>
                <a:prstGeom prst="rect">
                  <a:avLst/>
                </a:prstGeom>
              </p:spPr>
            </p:pic>
            <p:sp>
              <p:nvSpPr>
                <p:cNvPr id="219" name="Right Arrow 218"/>
                <p:cNvSpPr/>
                <p:nvPr/>
              </p:nvSpPr>
              <p:spPr>
                <a:xfrm>
                  <a:off x="32038626" y="8475228"/>
                  <a:ext cx="1890816" cy="726817"/>
                </a:xfrm>
                <a:prstGeom prst="rightArrow">
                  <a:avLst/>
                </a:prstGeom>
                <a:gradFill>
                  <a:gsLst>
                    <a:gs pos="0">
                      <a:srgbClr val="C00000"/>
                    </a:gs>
                    <a:gs pos="79000">
                      <a:srgbClr val="C00000"/>
                    </a:gs>
                    <a:gs pos="100000">
                      <a:srgbClr val="C00000"/>
                    </a:gs>
                  </a:gsLst>
                </a:gradFill>
                <a:ln>
                  <a:solidFill>
                    <a:srgbClr val="C00000"/>
                  </a:solidFill>
                </a:ln>
                <a:effectLst>
                  <a:outerShdw blurRad="40000" dist="23000" dir="5400000" rotWithShape="0">
                    <a:srgbClr val="C00000">
                      <a:alpha val="35000"/>
                    </a:srgb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7"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27200264" y="4888649"/>
                  <a:ext cx="12225775" cy="1726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Myriad Pro" panose="020B0503030403020204" pitchFamily="34" charset="0"/>
                    </a:rPr>
                    <a:t>State Goals</a:t>
                  </a:r>
                  <a:endParaRPr lang="en-US" sz="3200" dirty="0">
                    <a:latin typeface="Myriad Pro" panose="020B0503030403020204" pitchFamily="34" charset="0"/>
                  </a:endParaRP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X. Blah blah blah.</a:t>
                  </a: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Y.  Blah blah blah.</a:t>
                  </a:r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6E9A23A-9DF0-49EF-9B30-A089660999E5}"/>
                </a:ext>
              </a:extLst>
            </p:cNvPr>
            <p:cNvGrpSpPr/>
            <p:nvPr/>
          </p:nvGrpSpPr>
          <p:grpSpPr>
            <a:xfrm>
              <a:off x="582048" y="11147031"/>
              <a:ext cx="39201631" cy="7510946"/>
              <a:chOff x="582048" y="11086071"/>
              <a:chExt cx="39201631" cy="751094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33E8542-A397-4657-AE37-12A9B76367F3}"/>
                  </a:ext>
                </a:extLst>
              </p:cNvPr>
              <p:cNvGrpSpPr/>
              <p:nvPr/>
            </p:nvGrpSpPr>
            <p:grpSpPr>
              <a:xfrm>
                <a:off x="582048" y="11108596"/>
                <a:ext cx="20622098" cy="7488421"/>
                <a:chOff x="528372" y="11796662"/>
                <a:chExt cx="39174286" cy="7974632"/>
              </a:xfrm>
            </p:grpSpPr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F436EEC6-8265-4E60-B4DA-26A5B39C4333}"/>
                    </a:ext>
                  </a:extLst>
                </p:cNvPr>
                <p:cNvSpPr/>
                <p:nvPr/>
              </p:nvSpPr>
              <p:spPr>
                <a:xfrm>
                  <a:off x="528372" y="11801334"/>
                  <a:ext cx="39174286" cy="7969960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49" name="Title 1">
                  <a:extLst>
                    <a:ext uri="{FF2B5EF4-FFF2-40B4-BE49-F238E27FC236}">
                      <a16:creationId xmlns:a16="http://schemas.microsoft.com/office/drawing/2014/main" id="{11C58E2D-5B89-48C4-A7C1-6CAE60DE384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8372" y="11796662"/>
                  <a:ext cx="39174286" cy="959241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What is the insight into the problem that leads to the solution?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3E98DF5-AFF0-406A-9005-C90CA9066B0F}"/>
                  </a:ext>
                </a:extLst>
              </p:cNvPr>
              <p:cNvGrpSpPr/>
              <p:nvPr/>
            </p:nvGrpSpPr>
            <p:grpSpPr>
              <a:xfrm>
                <a:off x="4971145" y="11086071"/>
                <a:ext cx="34812534" cy="7509515"/>
                <a:chOff x="4971145" y="11022752"/>
                <a:chExt cx="34812534" cy="7509515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A33E8542-A397-4657-AE37-12A9B76367F3}"/>
                    </a:ext>
                  </a:extLst>
                </p:cNvPr>
                <p:cNvGrpSpPr/>
                <p:nvPr/>
              </p:nvGrpSpPr>
              <p:grpSpPr>
                <a:xfrm>
                  <a:off x="21403752" y="11022752"/>
                  <a:ext cx="18379927" cy="7509515"/>
                  <a:chOff x="528372" y="11797947"/>
                  <a:chExt cx="39347739" cy="7946708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F436EEC6-8265-4E60-B4DA-26A5B39C4333}"/>
                      </a:ext>
                    </a:extLst>
                  </p:cNvPr>
                  <p:cNvSpPr/>
                  <p:nvPr/>
                </p:nvSpPr>
                <p:spPr>
                  <a:xfrm>
                    <a:off x="528372" y="11801334"/>
                    <a:ext cx="39347739" cy="7943321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23" name="Title 1">
                    <a:extLst>
                      <a:ext uri="{FF2B5EF4-FFF2-40B4-BE49-F238E27FC236}">
                        <a16:creationId xmlns:a16="http://schemas.microsoft.com/office/drawing/2014/main" id="{11C58E2D-5B89-48C4-A7C1-6CAE60DE38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1797947"/>
                    <a:ext cx="39347739" cy="977035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More details. Explain how it works.</a:t>
                    </a:r>
                  </a:p>
                </p:txBody>
              </p:sp>
            </p:grpSp>
            <p:pic>
              <p:nvPicPr>
                <p:cNvPr id="224" name="Picture 223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41012" y="12529538"/>
                  <a:ext cx="17158580" cy="5377175"/>
                </a:xfrm>
                <a:prstGeom prst="rect">
                  <a:avLst/>
                </a:prstGeom>
              </p:spPr>
            </p:pic>
            <p:pic>
              <p:nvPicPr>
                <p:cNvPr id="247" name="Picture 24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1784" t="-4177" r="28279" b="83287"/>
                <a:stretch/>
              </p:blipFill>
              <p:spPr>
                <a:xfrm>
                  <a:off x="4971145" y="12217910"/>
                  <a:ext cx="11518839" cy="16939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7715A47-70DA-42DA-9359-3E594E0F3D10}"/>
                </a:ext>
              </a:extLst>
            </p:cNvPr>
            <p:cNvGrpSpPr/>
            <p:nvPr/>
          </p:nvGrpSpPr>
          <p:grpSpPr>
            <a:xfrm>
              <a:off x="564676" y="18868698"/>
              <a:ext cx="39219004" cy="8535339"/>
              <a:chOff x="564676" y="18777258"/>
              <a:chExt cx="39219004" cy="8535339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87690A7A-1C8C-41B5-A539-E20090549700}"/>
                  </a:ext>
                </a:extLst>
              </p:cNvPr>
              <p:cNvGrpSpPr/>
              <p:nvPr/>
            </p:nvGrpSpPr>
            <p:grpSpPr>
              <a:xfrm>
                <a:off x="564676" y="18777259"/>
                <a:ext cx="17165226" cy="8535338"/>
                <a:chOff x="446420" y="11895593"/>
                <a:chExt cx="29230204" cy="7087426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5B38BC69-F76E-49CC-A8E0-D28BAB158A45}"/>
                    </a:ext>
                  </a:extLst>
                </p:cNvPr>
                <p:cNvSpPr/>
                <p:nvPr/>
              </p:nvSpPr>
              <p:spPr>
                <a:xfrm>
                  <a:off x="446420" y="12000062"/>
                  <a:ext cx="29230204" cy="6982957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5" name="Title 1">
                  <a:extLst>
                    <a:ext uri="{FF2B5EF4-FFF2-40B4-BE49-F238E27FC236}">
                      <a16:creationId xmlns:a16="http://schemas.microsoft.com/office/drawing/2014/main" id="{B362E064-4CC1-4A7C-9CA5-B46EBE5A1B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6420" y="11895593"/>
                  <a:ext cx="29230204" cy="974462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Results (images/figures)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2F0D267-F2FB-4B71-81C1-E15D0B14DF8A}"/>
                  </a:ext>
                </a:extLst>
              </p:cNvPr>
              <p:cNvGrpSpPr/>
              <p:nvPr/>
            </p:nvGrpSpPr>
            <p:grpSpPr>
              <a:xfrm>
                <a:off x="2045264" y="18777258"/>
                <a:ext cx="37738416" cy="8535338"/>
                <a:chOff x="1880688" y="18809782"/>
                <a:chExt cx="37738416" cy="8535338"/>
              </a:xfrm>
            </p:grpSpPr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D6545E09-923C-491C-A467-D131844B4D59}"/>
                    </a:ext>
                  </a:extLst>
                </p:cNvPr>
                <p:cNvGrpSpPr/>
                <p:nvPr/>
              </p:nvGrpSpPr>
              <p:grpSpPr>
                <a:xfrm>
                  <a:off x="17901916" y="18809782"/>
                  <a:ext cx="21717188" cy="8535338"/>
                  <a:chOff x="528372" y="11801334"/>
                  <a:chExt cx="39174286" cy="7040308"/>
                </a:xfrm>
              </p:grpSpPr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0A2471D0-7C20-44C8-9D39-1BE29C4D5AA8}"/>
                      </a:ext>
                    </a:extLst>
                  </p:cNvPr>
                  <p:cNvSpPr/>
                  <p:nvPr/>
                </p:nvSpPr>
                <p:spPr>
                  <a:xfrm>
                    <a:off x="528372" y="11801334"/>
                    <a:ext cx="39174286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52" name="Title 1">
                    <a:extLst>
                      <a:ext uri="{FF2B5EF4-FFF2-40B4-BE49-F238E27FC236}">
                        <a16:creationId xmlns:a16="http://schemas.microsoft.com/office/drawing/2014/main" id="{625DC599-BE49-4C03-8C0E-BD80550F238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1801334"/>
                    <a:ext cx="39174286" cy="967984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More results</a:t>
                    </a:r>
                  </a:p>
                </p:txBody>
              </p:sp>
            </p:grpSp>
            <p:pic>
              <p:nvPicPr>
                <p:cNvPr id="239" name="Picture 23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0521"/>
                <a:stretch/>
              </p:blipFill>
              <p:spPr>
                <a:xfrm>
                  <a:off x="1880688" y="20204283"/>
                  <a:ext cx="14444720" cy="6962460"/>
                </a:xfrm>
                <a:prstGeom prst="rect">
                  <a:avLst/>
                </a:prstGeom>
              </p:spPr>
            </p:pic>
            <p:pic>
              <p:nvPicPr>
                <p:cNvPr id="240" name="Picture 239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42345" y="21028881"/>
                  <a:ext cx="12319901" cy="5467325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 rotWithShape="1">
                <a:blip r:embed="rId12"/>
                <a:srcRect r="48158"/>
                <a:stretch/>
              </p:blipFill>
              <p:spPr>
                <a:xfrm>
                  <a:off x="30898836" y="20524548"/>
                  <a:ext cx="8335497" cy="641536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1AE6B-C295-43E7-90D0-375DB7E61660}"/>
                </a:ext>
              </a:extLst>
            </p:cNvPr>
            <p:cNvGrpSpPr/>
            <p:nvPr/>
          </p:nvGrpSpPr>
          <p:grpSpPr>
            <a:xfrm>
              <a:off x="569637" y="27583195"/>
              <a:ext cx="39214043" cy="2198264"/>
              <a:chOff x="569637" y="27583195"/>
              <a:chExt cx="39214043" cy="2198264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EDE9CA09-ED7F-4A4E-9D30-CEBCE23C2024}"/>
                  </a:ext>
                </a:extLst>
              </p:cNvPr>
              <p:cNvGrpSpPr/>
              <p:nvPr/>
            </p:nvGrpSpPr>
            <p:grpSpPr>
              <a:xfrm>
                <a:off x="569637" y="27583195"/>
                <a:ext cx="39214043" cy="2198264"/>
                <a:chOff x="488615" y="27502128"/>
                <a:chExt cx="39214043" cy="2198264"/>
              </a:xfrm>
            </p:grpSpPr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3A498BD5-2BE9-4762-BE9F-85A5AB2B7683}"/>
                    </a:ext>
                  </a:extLst>
                </p:cNvPr>
                <p:cNvGrpSpPr/>
                <p:nvPr/>
              </p:nvGrpSpPr>
              <p:grpSpPr>
                <a:xfrm>
                  <a:off x="488615" y="27502128"/>
                  <a:ext cx="21371375" cy="2198264"/>
                  <a:chOff x="488615" y="27502128"/>
                  <a:chExt cx="21371375" cy="2198264"/>
                </a:xfrm>
              </p:grpSpPr>
              <p:grpSp>
                <p:nvGrpSpPr>
                  <p:cNvPr id="356" name="Group 355">
                    <a:extLst>
                      <a:ext uri="{FF2B5EF4-FFF2-40B4-BE49-F238E27FC236}">
                        <a16:creationId xmlns:a16="http://schemas.microsoft.com/office/drawing/2014/main" id="{99FAF9FB-DE16-4CEA-9B77-3DDE0918B059}"/>
                      </a:ext>
                    </a:extLst>
                  </p:cNvPr>
                  <p:cNvGrpSpPr/>
                  <p:nvPr/>
                </p:nvGrpSpPr>
                <p:grpSpPr>
                  <a:xfrm>
                    <a:off x="488615" y="27502128"/>
                    <a:ext cx="21371375" cy="2163187"/>
                    <a:chOff x="455496" y="12342623"/>
                    <a:chExt cx="39174286" cy="2163187"/>
                  </a:xfrm>
                </p:grpSpPr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B9438DC0-1246-4266-82F7-2633542D1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496" y="12342623"/>
                      <a:ext cx="39174286" cy="2163187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58" name="Title 1">
                      <a:extLst>
                        <a:ext uri="{FF2B5EF4-FFF2-40B4-BE49-F238E27FC236}">
                          <a16:creationId xmlns:a16="http://schemas.microsoft.com/office/drawing/2014/main" id="{17607228-51E6-4934-A821-4B4F148206F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496" y="12353355"/>
                      <a:ext cx="39174286" cy="573288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3273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References</a:t>
                      </a:r>
                    </a:p>
                  </p:txBody>
                </p:sp>
              </p:grp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9EECF50-FA55-4820-BEB5-EDEB078E94ED}"/>
                      </a:ext>
                    </a:extLst>
                  </p:cNvPr>
                  <p:cNvSpPr/>
                  <p:nvPr/>
                </p:nvSpPr>
                <p:spPr>
                  <a:xfrm>
                    <a:off x="655277" y="28367900"/>
                    <a:ext cx="21164651" cy="133249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[1] Xiang, Yu et al. “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PoseCNN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 Convolutional Neural Network for 6D Object Pose Estimation in Cluttered Scenes.” </a:t>
                    </a:r>
                    <a:r>
                      <a:rPr lang="en-CA" sz="1818" i="1" dirty="0" err="1">
                        <a:latin typeface="Myriad Pro" panose="020B0503030403020204" pitchFamily="34" charset="0"/>
                      </a:rPr>
                      <a:t>CoRR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 abs/1711.00199 (2018): n.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pag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[2] S. Gupta, P. Arbela ́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ez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R.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Girshick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and J. Malik. Aligning 3d models to RGB-D images of cluttered scenes. In Proc. Of CVPR 2015.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[3] A. X. Chang, T.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Funkhouser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Guibas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P. Hanrahan, Q. Huang, Z. Li, S.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Savarese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M. Savva, S. Song, H. Su, et al.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Shapenet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An information-rich 3d model repository. </a:t>
                    </a:r>
                    <a:r>
                      <a:rPr lang="en-CA" sz="1818" i="1" dirty="0">
                        <a:latin typeface="Myriad Pro" panose="020B0503030403020204" pitchFamily="34" charset="0"/>
                      </a:rPr>
                      <a:t>arXiv:1512.03012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2015. </a:t>
                    </a:r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7A910EDC-9B32-4B03-9CBE-2378C050D32E}"/>
                    </a:ext>
                  </a:extLst>
                </p:cNvPr>
                <p:cNvGrpSpPr/>
                <p:nvPr/>
              </p:nvGrpSpPr>
              <p:grpSpPr>
                <a:xfrm>
                  <a:off x="22262123" y="27502129"/>
                  <a:ext cx="17440535" cy="2163187"/>
                  <a:chOff x="528372" y="12334877"/>
                  <a:chExt cx="31284737" cy="2163187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982D046A-EFDE-4298-8466-79476AD0DBB5}"/>
                      </a:ext>
                    </a:extLst>
                  </p:cNvPr>
                  <p:cNvSpPr/>
                  <p:nvPr/>
                </p:nvSpPr>
                <p:spPr>
                  <a:xfrm>
                    <a:off x="528372" y="12352765"/>
                    <a:ext cx="31284737" cy="2145299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62" name="Title 1">
                    <a:extLst>
                      <a:ext uri="{FF2B5EF4-FFF2-40B4-BE49-F238E27FC236}">
                        <a16:creationId xmlns:a16="http://schemas.microsoft.com/office/drawing/2014/main" id="{947F6E37-4FA8-4C37-9AA9-71E81F3951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2334877"/>
                    <a:ext cx="31284737" cy="584018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3273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Acknowledgements</a:t>
                    </a:r>
                  </a:p>
                </p:txBody>
              </p:sp>
            </p:grp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4440D25-0B4F-4A34-BC7A-9A3A6609CA0F}"/>
                  </a:ext>
                </a:extLst>
              </p:cNvPr>
              <p:cNvSpPr/>
              <p:nvPr/>
            </p:nvSpPr>
            <p:spPr>
              <a:xfrm>
                <a:off x="22510648" y="28326717"/>
                <a:ext cx="17108456" cy="643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>
                    <a:latin typeface="Myriad Pro" panose="020B0503030403020204" pitchFamily="34" charset="0"/>
                  </a:rPr>
                  <a:t>We would like to thank…</a:t>
                </a:r>
              </a:p>
            </p:txBody>
          </p:sp>
        </p:grpSp>
      </p:grpSp>
      <p:pic>
        <p:nvPicPr>
          <p:cNvPr id="94" name="Picture 2" descr="https://images-na.ssl-images-amazon.com/images/I/81z8f2yHUcL._SL1500_.jpg">
            <a:extLst>
              <a:ext uri="{FF2B5EF4-FFF2-40B4-BE49-F238E27FC236}">
                <a16:creationId xmlns:a16="http://schemas.microsoft.com/office/drawing/2014/main" id="{3B1C087D-D53F-46D2-8A18-F14CAFBBC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3" r="31934"/>
          <a:stretch/>
        </p:blipFill>
        <p:spPr bwMode="auto">
          <a:xfrm>
            <a:off x="7195588" y="6866563"/>
            <a:ext cx="4020712" cy="259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B111E-D6DA-4CF5-A1F6-22A1C9223F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80" y="83168"/>
            <a:ext cx="2317894" cy="269425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8974409-395F-496F-B367-3D382F2F7E2F}"/>
              </a:ext>
            </a:extLst>
          </p:cNvPr>
          <p:cNvSpPr txBox="1"/>
          <p:nvPr/>
        </p:nvSpPr>
        <p:spPr>
          <a:xfrm>
            <a:off x="6191925" y="13305685"/>
            <a:ext cx="91243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yriad Pro" panose="020B0503030403020204" pitchFamily="34" charset="0"/>
              </a:rPr>
              <a:t>Provide concise and precise</a:t>
            </a:r>
            <a:br>
              <a:rPr lang="en-US" sz="4000" dirty="0">
                <a:latin typeface="Myriad Pro" panose="020B0503030403020204" pitchFamily="34" charset="0"/>
              </a:rPr>
            </a:br>
            <a:r>
              <a:rPr lang="en-US" sz="4000" dirty="0">
                <a:latin typeface="Myriad Pro" panose="020B0503030403020204" pitchFamily="34" charset="0"/>
              </a:rPr>
              <a:t> information at low density.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DB0D3-3DDC-7C53-6B5D-359C8AD8B03F}"/>
              </a:ext>
            </a:extLst>
          </p:cNvPr>
          <p:cNvSpPr txBox="1"/>
          <p:nvPr/>
        </p:nvSpPr>
        <p:spPr>
          <a:xfrm>
            <a:off x="33248601" y="328854"/>
            <a:ext cx="32726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latin typeface="Myriad Pro" panose="020B0503030403020204"/>
              </a:rPr>
              <a:t>CSCI</a:t>
            </a:r>
            <a:br>
              <a:rPr lang="en-GB" sz="7200" b="1" dirty="0">
                <a:solidFill>
                  <a:schemeClr val="bg1"/>
                </a:solidFill>
                <a:latin typeface="Myriad Pro" panose="020B0503030403020204"/>
              </a:rPr>
            </a:br>
            <a:r>
              <a:rPr lang="en-GB" sz="7200" b="1" dirty="0">
                <a:solidFill>
                  <a:schemeClr val="bg1"/>
                </a:solidFill>
                <a:latin typeface="Myriad Pro" panose="020B0503030403020204"/>
              </a:rPr>
              <a:t>1430</a:t>
            </a:r>
            <a:endParaRPr lang="en-US" sz="7200" b="1" dirty="0">
              <a:solidFill>
                <a:schemeClr val="bg1"/>
              </a:solidFill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9007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1189</TotalTime>
  <Words>275</Words>
  <Application>Microsoft Office PowerPoint</Application>
  <PresentationFormat>Custom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Myriad Pro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Srinath Sridhar</dc:creator>
  <cp:lastModifiedBy>Tompkin, James</cp:lastModifiedBy>
  <cp:revision>200</cp:revision>
  <dcterms:created xsi:type="dcterms:W3CDTF">2017-09-13T18:27:54Z</dcterms:created>
  <dcterms:modified xsi:type="dcterms:W3CDTF">2023-04-07T18:09:47Z</dcterms:modified>
</cp:coreProperties>
</file>